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9" r:id="rId1"/>
  </p:sldMasterIdLst>
  <p:notesMasterIdLst>
    <p:notesMasterId r:id="rId30"/>
  </p:notes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91" r:id="rId9"/>
    <p:sldId id="292" r:id="rId10"/>
    <p:sldId id="266" r:id="rId11"/>
    <p:sldId id="267" r:id="rId12"/>
    <p:sldId id="268" r:id="rId13"/>
    <p:sldId id="269" r:id="rId14"/>
    <p:sldId id="270" r:id="rId15"/>
    <p:sldId id="288" r:id="rId16"/>
    <p:sldId id="274" r:id="rId17"/>
    <p:sldId id="277" r:id="rId18"/>
    <p:sldId id="275" r:id="rId19"/>
    <p:sldId id="278" r:id="rId20"/>
    <p:sldId id="279" r:id="rId21"/>
    <p:sldId id="280" r:id="rId22"/>
    <p:sldId id="276" r:id="rId23"/>
    <p:sldId id="281" r:id="rId24"/>
    <p:sldId id="282" r:id="rId25"/>
    <p:sldId id="284" r:id="rId26"/>
    <p:sldId id="286" r:id="rId27"/>
    <p:sldId id="287" r:id="rId28"/>
    <p:sldId id="289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674"/>
  </p:normalViewPr>
  <p:slideViewPr>
    <p:cSldViewPr snapToGrid="0" snapToObjects="1">
      <p:cViewPr varScale="1">
        <p:scale>
          <a:sx n="78" d="100"/>
          <a:sy n="78" d="100"/>
        </p:scale>
        <p:origin x="13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33E6A3-E5CF-EA41-8F7C-278B63C05D3B}" type="datetimeFigureOut">
              <a:rPr lang="en-US" smtClean="0"/>
              <a:t>5/8/2017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4E77DD-1113-E744-88AA-C431C42EE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13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4E77DD-1113-E744-88AA-C431C42EE27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69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593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5342" y="178467"/>
            <a:ext cx="9144000" cy="2387600"/>
          </a:xfrm>
        </p:spPr>
        <p:txBody>
          <a:bodyPr>
            <a:normAutofit/>
          </a:bodyPr>
          <a:lstStyle/>
          <a:p>
            <a:r>
              <a:rPr lang="en-US" sz="6600" b="1" dirty="0"/>
              <a:t>Twitter Bot Detection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89522" y="3513547"/>
            <a:ext cx="6705600" cy="1655762"/>
          </a:xfrm>
        </p:spPr>
        <p:txBody>
          <a:bodyPr/>
          <a:lstStyle/>
          <a:p>
            <a:r>
              <a:rPr lang="en-US" dirty="0"/>
              <a:t>By </a:t>
            </a:r>
          </a:p>
          <a:p>
            <a:r>
              <a:rPr lang="en-US" dirty="0"/>
              <a:t>Madhu Kiran Gudivada(mg5309@nyu.edu)</a:t>
            </a:r>
          </a:p>
          <a:p>
            <a:r>
              <a:rPr lang="en-US" dirty="0"/>
              <a:t>Data Sainath</a:t>
            </a:r>
          </a:p>
        </p:txBody>
      </p:sp>
    </p:spTree>
    <p:extLst>
      <p:ext uri="{BB962C8B-B14F-4D97-AF65-F5344CB8AC3E}">
        <p14:creationId xmlns:p14="http://schemas.microsoft.com/office/powerpoint/2010/main" val="1516753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0902" y="1325133"/>
            <a:ext cx="10419966" cy="5096688"/>
          </a:xfrm>
        </p:spPr>
        <p:txBody>
          <a:bodyPr>
            <a:normAutofit/>
          </a:bodyPr>
          <a:lstStyle/>
          <a:p>
            <a:r>
              <a:rPr lang="en-US" dirty="0"/>
              <a:t>We have used sentimental analysis and decision trees on the major attributes: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TRAINING ACCURACY : 80.1%  </a:t>
            </a:r>
          </a:p>
          <a:p>
            <a:r>
              <a:rPr lang="en-US" b="1" u="sng" dirty="0">
                <a:solidFill>
                  <a:srgbClr val="002060"/>
                </a:solidFill>
              </a:rPr>
              <a:t>REASONS FOR CHOOSING AN ALGORITHM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1. Need to scrub/clean the bot data (Due to inaccurate labelling)</a:t>
            </a:r>
            <a:br>
              <a:rPr lang="en-US" dirty="0"/>
            </a:br>
            <a:r>
              <a:rPr lang="en-US" dirty="0"/>
              <a:t>2. Identify the user accounts.</a:t>
            </a:r>
          </a:p>
          <a:p>
            <a:r>
              <a:rPr lang="en-US" b="1" u="sng" dirty="0">
                <a:solidFill>
                  <a:srgbClr val="002060"/>
                </a:solidFill>
              </a:rPr>
              <a:t>CONSIDERATION FOR ALGORITHM</a:t>
            </a:r>
            <a:r>
              <a:rPr lang="en-US" b="1" dirty="0">
                <a:solidFill>
                  <a:srgbClr val="002060"/>
                </a:solidFill>
              </a:rPr>
              <a:t>!</a:t>
            </a:r>
            <a:br>
              <a:rPr lang="en-US" dirty="0"/>
            </a:br>
            <a:r>
              <a:rPr lang="en-US" dirty="0"/>
              <a:t>1. Attributes of a twitter account like (</a:t>
            </a:r>
            <a:r>
              <a:rPr lang="en-US" b="1" i="1" dirty="0"/>
              <a:t>screen name, name, description, statuses count, followers count, friends count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2. The best data set are our personal user and bot data set and crowdsourced user data.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760600" y="1905228"/>
            <a:ext cx="682729" cy="611895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148965" y="136611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OUR NEW ALGORITHM</a:t>
            </a:r>
            <a:endParaRPr lang="en-US" b="1" u="sng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500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387029" y="1452211"/>
            <a:ext cx="1923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bg2">
                    <a:lumMod val="75000"/>
                  </a:schemeClr>
                </a:solidFill>
              </a:rPr>
              <a:t>Screen Names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87029" y="2229602"/>
            <a:ext cx="889987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bg2">
                    <a:lumMod val="75000"/>
                  </a:schemeClr>
                </a:solidFill>
              </a:rPr>
              <a:t>Name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87029" y="3124770"/>
            <a:ext cx="146867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bg2">
                    <a:lumMod val="75000"/>
                  </a:schemeClr>
                </a:solidFill>
              </a:rPr>
              <a:t>Description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68075" y="2038358"/>
            <a:ext cx="1128129" cy="61555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800" b="1" dirty="0">
                <a:ln>
                  <a:solidFill>
                    <a:sysClr val="windowText" lastClr="000000"/>
                  </a:solidFill>
                </a:ln>
                <a:solidFill>
                  <a:schemeClr val="accent4"/>
                </a:solidFill>
              </a:rPr>
              <a:t>‘</a:t>
            </a:r>
            <a:r>
              <a:rPr lang="en-US" sz="3400" b="1" dirty="0">
                <a:ln>
                  <a:solidFill>
                    <a:sysClr val="windowText" lastClr="000000"/>
                  </a:solidFill>
                </a:ln>
                <a:solidFill>
                  <a:schemeClr val="accent4"/>
                </a:solidFill>
              </a:rPr>
              <a:t>BOT</a:t>
            </a:r>
            <a:r>
              <a:rPr lang="en-US" sz="2800" b="1" dirty="0">
                <a:ln>
                  <a:solidFill>
                    <a:sysClr val="windowText" lastClr="000000"/>
                  </a:solidFill>
                </a:ln>
                <a:solidFill>
                  <a:schemeClr val="accent4"/>
                </a:solidFill>
              </a:rPr>
              <a:t>’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296204" y="1734337"/>
            <a:ext cx="2090825" cy="50022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296204" y="2388796"/>
            <a:ext cx="2090825" cy="5318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96204" y="2491212"/>
            <a:ext cx="2090825" cy="856696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501267" y="4272102"/>
            <a:ext cx="916526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u="sng" spc="50" dirty="0">
                <a:ln w="0"/>
                <a:solidFill>
                  <a:srgbClr val="0070C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DRAWBACK</a:t>
            </a:r>
            <a:r>
              <a:rPr lang="en-US" sz="23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: </a:t>
            </a:r>
            <a:r>
              <a:rPr lang="en-US" sz="2300" dirty="0"/>
              <a:t>A legitimate user may have a phrase like </a:t>
            </a:r>
            <a:r>
              <a:rPr lang="en-US" sz="2300" i="1" dirty="0"/>
              <a:t>‘bottle’, ‘botany’</a:t>
            </a:r>
          </a:p>
          <a:p>
            <a:r>
              <a:rPr lang="en-US" sz="2300" b="1" u="sng" spc="50" dirty="0">
                <a:ln w="0"/>
                <a:solidFill>
                  <a:srgbClr val="0070C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MEASURE</a:t>
            </a:r>
            <a:r>
              <a:rPr lang="en-US" sz="2300" b="1" u="sng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:</a:t>
            </a:r>
            <a:r>
              <a:rPr lang="en-US" sz="2300" dirty="0"/>
              <a:t> We have avoided this false positive in the future steps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30902" y="204474"/>
            <a:ext cx="9905998" cy="1478570"/>
          </a:xfrm>
        </p:spPr>
        <p:txBody>
          <a:bodyPr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FIRST STEP</a:t>
            </a:r>
            <a:endParaRPr lang="en-US" b="1" u="sng" cap="none" dirty="0">
              <a:ln/>
              <a:solidFill>
                <a:schemeClr val="accent3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68075" y="3797179"/>
            <a:ext cx="916526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u="sng" spc="50" dirty="0">
                <a:ln w="0"/>
                <a:solidFill>
                  <a:srgbClr val="0070C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CHANGES MADE</a:t>
            </a:r>
            <a:r>
              <a:rPr lang="en-US" sz="2300" b="1" spc="50" dirty="0">
                <a:ln w="0"/>
                <a:solidFill>
                  <a:srgbClr val="0070C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: VALUE CHANGED TO 2</a:t>
            </a:r>
            <a:endParaRPr lang="en-US" sz="2300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40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30902" y="204474"/>
            <a:ext cx="9905998" cy="1478570"/>
          </a:xfrm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CONCLUSIONS FROM FIRST STEP</a:t>
            </a:r>
            <a:b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</a:br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(USER DATA)</a:t>
            </a:r>
            <a:endParaRPr lang="en-US" b="1" u="sng" cap="none" dirty="0">
              <a:ln/>
              <a:solidFill>
                <a:schemeClr val="accent3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89403" y="1962581"/>
            <a:ext cx="4133591" cy="24857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651" y="1889629"/>
            <a:ext cx="3880884" cy="257871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11" name="TextBox 10"/>
          <p:cNvSpPr txBox="1"/>
          <p:nvPr/>
        </p:nvSpPr>
        <p:spPr>
          <a:xfrm>
            <a:off x="2509206" y="1601671"/>
            <a:ext cx="2835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50" dirty="0">
                <a:ln w="0"/>
                <a:solidFill>
                  <a:srgbClr val="0070C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PERSONAL USER DATA SET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36510" y="1564192"/>
            <a:ext cx="2775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50" dirty="0">
                <a:ln w="0"/>
                <a:solidFill>
                  <a:srgbClr val="0070C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TRAINING USER DATA SET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57688" y="4628253"/>
            <a:ext cx="339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 of finding bot word: 0%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496807" y="4628253"/>
            <a:ext cx="345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 of finding bot word: 1.5%</a:t>
            </a:r>
          </a:p>
        </p:txBody>
      </p:sp>
    </p:spTree>
    <p:extLst>
      <p:ext uri="{BB962C8B-B14F-4D97-AF65-F5344CB8AC3E}">
        <p14:creationId xmlns:p14="http://schemas.microsoft.com/office/powerpoint/2010/main" val="3602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14872" y="2008261"/>
            <a:ext cx="3652107" cy="24255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458" y="1901935"/>
            <a:ext cx="3914259" cy="25318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43470" y="1520297"/>
            <a:ext cx="2828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50" dirty="0">
                <a:ln w="0"/>
                <a:solidFill>
                  <a:srgbClr val="0070C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PERSONAL BOT DATA SET</a:t>
            </a:r>
          </a:p>
        </p:txBody>
      </p:sp>
      <p:sp>
        <p:nvSpPr>
          <p:cNvPr id="8" name="Rectangle 7"/>
          <p:cNvSpPr/>
          <p:nvPr/>
        </p:nvSpPr>
        <p:spPr>
          <a:xfrm>
            <a:off x="7390125" y="1498378"/>
            <a:ext cx="2868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pc="50" dirty="0">
                <a:ln w="0"/>
                <a:solidFill>
                  <a:srgbClr val="0070C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TRAINING USER DATA SET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66429" y="4532818"/>
            <a:ext cx="2982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29 of 50 accounts discovered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90125" y="4532818"/>
            <a:ext cx="3255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388 of 1323 accounts discovered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942415" y="4866082"/>
            <a:ext cx="339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 of finding bot word: 58%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73494" y="4866082"/>
            <a:ext cx="368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 of finding bot word: 29.33%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1130902" y="204474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CONCLUSIONS FROM FIRST STEP</a:t>
            </a:r>
            <a:b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</a:br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(BOT DATA)</a:t>
            </a:r>
            <a:endParaRPr lang="en-US" b="1" u="sng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27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20269" y="245985"/>
            <a:ext cx="9905998" cy="1478570"/>
          </a:xfrm>
          <a:noFill/>
          <a:ln w="22225">
            <a:noFill/>
          </a:ln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300" b="1" u="sng" cap="none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SECOND STEP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87029" y="1801670"/>
            <a:ext cx="1380699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accent1"/>
                </a:solidFill>
              </a:rPr>
              <a:t>0 statuses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87029" y="2579061"/>
            <a:ext cx="1499385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accent1"/>
                </a:solidFill>
              </a:rPr>
              <a:t>0 followers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87029" y="3474229"/>
            <a:ext cx="1228221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accent1"/>
                </a:solidFill>
              </a:rPr>
              <a:t>0 friends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21507" y="2024808"/>
            <a:ext cx="2169469" cy="13849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800" b="1" dirty="0">
                <a:ln>
                  <a:solidFill>
                    <a:sysClr val="windowText" lastClr="000000"/>
                  </a:solidFill>
                </a:ln>
              </a:rPr>
              <a:t>BEGINNER USER ACCOUNT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4296204" y="2083796"/>
            <a:ext cx="2090825" cy="500228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296204" y="2738255"/>
            <a:ext cx="2090825" cy="53182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96204" y="2840671"/>
            <a:ext cx="2090825" cy="856696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120269" y="4000065"/>
            <a:ext cx="4193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PERSONAL USER DATA SET ACCURACY: 0% 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120269" y="4385949"/>
            <a:ext cx="4916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TRAINING USER DATA SET ACCURACY: 1.626% (24)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22116" y="4000065"/>
            <a:ext cx="4291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PERSONAL BOT DATA SET ACCURACY: 4% (2)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22116" y="4385949"/>
            <a:ext cx="458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TRAINING BOT DATA SET ACCURACY: 19% (250)</a:t>
            </a:r>
          </a:p>
        </p:txBody>
      </p:sp>
    </p:spTree>
    <p:extLst>
      <p:ext uri="{BB962C8B-B14F-4D97-AF65-F5344CB8AC3E}">
        <p14:creationId xmlns:p14="http://schemas.microsoft.com/office/powerpoint/2010/main" val="345414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20269" y="245985"/>
            <a:ext cx="9905998" cy="1478570"/>
          </a:xfrm>
          <a:noFill/>
          <a:ln w="22225">
            <a:noFill/>
          </a:ln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300" b="1" u="sng" cap="none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THIRD STEP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49743" y="3727702"/>
            <a:ext cx="3903313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accent1"/>
                </a:solidFill>
              </a:rPr>
              <a:t>Recognizing the common users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27267" y="2138716"/>
            <a:ext cx="4729650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>
                  <a:solidFill>
                    <a:sysClr val="windowText" lastClr="000000"/>
                  </a:solidFill>
                </a:ln>
              </a:rPr>
              <a:t>TWEETS TO FOLLOWERS RATIO &lt;12</a:t>
            </a:r>
          </a:p>
        </p:txBody>
      </p:sp>
      <p:cxnSp>
        <p:nvCxnSpPr>
          <p:cNvPr id="10" name="Straight Arrow Connector 9"/>
          <p:cNvCxnSpPr>
            <a:stCxn id="14" idx="2"/>
          </p:cNvCxnSpPr>
          <p:nvPr/>
        </p:nvCxnSpPr>
        <p:spPr>
          <a:xfrm>
            <a:off x="3105126" y="3092823"/>
            <a:ext cx="2407775" cy="628573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2"/>
          </p:cNvCxnSpPr>
          <p:nvPr/>
        </p:nvCxnSpPr>
        <p:spPr>
          <a:xfrm flipH="1">
            <a:off x="6889898" y="3092823"/>
            <a:ext cx="2102194" cy="628573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13948" y="2138716"/>
            <a:ext cx="4182355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>
                  <a:solidFill>
                    <a:sysClr val="windowText" lastClr="000000"/>
                  </a:solidFill>
                </a:ln>
              </a:rPr>
              <a:t>TWEETS TO FRIENDS RATIO &lt; 12</a:t>
            </a:r>
          </a:p>
        </p:txBody>
      </p:sp>
    </p:spTree>
    <p:extLst>
      <p:ext uri="{BB962C8B-B14F-4D97-AF65-F5344CB8AC3E}">
        <p14:creationId xmlns:p14="http://schemas.microsoft.com/office/powerpoint/2010/main" val="2040238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2697" y="1627367"/>
            <a:ext cx="4463057" cy="29419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707" y="1799616"/>
            <a:ext cx="4362531" cy="287603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61999" y="320105"/>
            <a:ext cx="1076369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CONCLUSIONS FROM THIRD STEP</a:t>
            </a:r>
            <a:br>
              <a:rPr lang="en-US" sz="4400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</a:br>
            <a:r>
              <a:rPr lang="en-US" sz="4400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(PERSONAL USER DATA)</a:t>
            </a:r>
            <a:endParaRPr lang="en-US" sz="4400" dirty="0"/>
          </a:p>
        </p:txBody>
      </p:sp>
      <p:sp>
        <p:nvSpPr>
          <p:cNvPr id="9" name="TextBox 8"/>
          <p:cNvSpPr txBox="1"/>
          <p:nvPr/>
        </p:nvSpPr>
        <p:spPr>
          <a:xfrm>
            <a:off x="5025590" y="4447006"/>
            <a:ext cx="2236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ACCURACY: </a:t>
            </a:r>
            <a:r>
              <a:rPr lang="en-US" sz="2800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100</a:t>
            </a:r>
            <a:r>
              <a:rPr lang="en-US" sz="2400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%  </a:t>
            </a:r>
            <a:endParaRPr lang="en-US" b="1" dirty="0">
              <a:ln w="0"/>
              <a:solidFill>
                <a:sysClr val="windowText" lastClr="00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62467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2120" y="1793776"/>
            <a:ext cx="4365182" cy="29254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833" y="1690689"/>
            <a:ext cx="4248296" cy="2897584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CONCLUSIONS FROM THIRD STEP</a:t>
            </a:r>
            <a:br>
              <a:rPr lang="en-US" sz="4400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</a:br>
            <a:r>
              <a:rPr lang="en-US" sz="4400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(PERSONAL BOT DATA)</a:t>
            </a:r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5160487" y="4457644"/>
            <a:ext cx="18710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ACCURACY: </a:t>
            </a:r>
            <a:r>
              <a:rPr lang="en-US" sz="2800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2</a:t>
            </a:r>
            <a:r>
              <a:rPr lang="en-US" sz="2400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%  </a:t>
            </a:r>
            <a:endParaRPr lang="en-US" b="1" dirty="0">
              <a:ln w="0"/>
              <a:solidFill>
                <a:sysClr val="windowText" lastClr="00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4038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92185" y="1653929"/>
            <a:ext cx="4527697" cy="30366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1102" y="1783095"/>
            <a:ext cx="4425950" cy="2831435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CONCLUSIONS FROM THIRD STEP</a:t>
            </a:r>
            <a:br>
              <a:rPr lang="en-US" sz="44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</a:br>
            <a:r>
              <a:rPr lang="en-US" sz="44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(TRAINING USER DATA)</a:t>
            </a:r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5086059" y="4445327"/>
            <a:ext cx="2332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</a:t>
            </a:r>
            <a:r>
              <a:rPr lang="en-US" b="1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: </a:t>
            </a:r>
            <a:r>
              <a:rPr lang="en-US" sz="2800" b="1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89.7</a:t>
            </a:r>
            <a:r>
              <a:rPr lang="en-US" sz="2400" b="1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%  </a:t>
            </a:r>
            <a:endParaRPr lang="en-US" b="1" dirty="0">
              <a:ln w="0"/>
              <a:solidFill>
                <a:sysClr val="windowText" lastClr="00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0245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41041" y="1775896"/>
            <a:ext cx="4226217" cy="29201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726" y="1888739"/>
            <a:ext cx="4424695" cy="29029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86059" y="4445327"/>
            <a:ext cx="23326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ACCURACY: </a:t>
            </a:r>
            <a:r>
              <a:rPr lang="en-US" sz="2800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16.7</a:t>
            </a:r>
            <a:r>
              <a:rPr lang="en-US" sz="2400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%  </a:t>
            </a:r>
            <a:endParaRPr lang="en-US" b="1" dirty="0">
              <a:ln w="0"/>
              <a:solidFill>
                <a:sysClr val="windowText" lastClr="00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CONCLUSIONS FROM THIRD STEP</a:t>
            </a:r>
            <a:br>
              <a:rPr lang="en-US" sz="44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</a:br>
            <a:r>
              <a:rPr lang="en-US" sz="44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(TRAINING BOT DATA)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10884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Twitter is one of the most popular social media platforms, it has been plagued by many bots during recent years. </a:t>
            </a:r>
          </a:p>
          <a:p>
            <a:r>
              <a:rPr lang="en-US" dirty="0"/>
              <a:t>Bots can control the sentiment od an issues and can create a biased opinion about any situation.</a:t>
            </a:r>
          </a:p>
          <a:p>
            <a:r>
              <a:rPr lang="en-US" dirty="0"/>
              <a:t>For example during the election of 2016 a huge number of bots started a bad campaign against a Presidential candidate. Bots were know to flood about 24% of daily tweets with their negative ideas.</a:t>
            </a:r>
          </a:p>
          <a:p>
            <a:r>
              <a:rPr lang="en-US" dirty="0"/>
              <a:t>This has motivated the software community to deal with the issue seriously.</a:t>
            </a:r>
          </a:p>
        </p:txBody>
      </p:sp>
    </p:spTree>
    <p:extLst>
      <p:ext uri="{BB962C8B-B14F-4D97-AF65-F5344CB8AC3E}">
        <p14:creationId xmlns:p14="http://schemas.microsoft.com/office/powerpoint/2010/main" val="6820818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41131" y="3721395"/>
            <a:ext cx="94705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accent1"/>
                </a:solidFill>
              </a:rPr>
              <a:t>USERS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875297" y="2653365"/>
            <a:ext cx="463016" cy="1068031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6558499" y="2653365"/>
            <a:ext cx="363296" cy="1068030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884739" y="2130145"/>
            <a:ext cx="4182355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>
                  <a:solidFill>
                    <a:sysClr val="windowText" lastClr="000000"/>
                  </a:solidFill>
                </a:ln>
              </a:rPr>
              <a:t>VERIFIED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15690" y="3721395"/>
            <a:ext cx="81221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accent1"/>
                </a:solidFill>
              </a:rPr>
              <a:t>BOTS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noFill/>
          <a:ln w="22225">
            <a:noFill/>
          </a:ln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300" b="1" u="sng" cap="none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FOURTH STEP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554030" y="2818048"/>
            <a:ext cx="52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YES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75573" y="2821681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NO</a:t>
            </a:r>
            <a:endParaRPr lang="en-US" b="1" dirty="0">
              <a:ln w="0"/>
              <a:solidFill>
                <a:sysClr val="windowText" lastClr="00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95801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34073" y="2035318"/>
            <a:ext cx="4019727" cy="27081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943" y="2102072"/>
            <a:ext cx="3952366" cy="264138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CONCLUSIONS FROM FOURTH STEP</a:t>
            </a:r>
            <a:b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</a:br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(USER DATA)</a:t>
            </a:r>
            <a:endParaRPr lang="en-US" b="1" u="sng" cap="none" dirty="0">
              <a:ln/>
              <a:solidFill>
                <a:schemeClr val="accent3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39918" y="4795699"/>
            <a:ext cx="2010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ACCURACY: </a:t>
            </a:r>
            <a:r>
              <a:rPr lang="en-US" sz="3200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52%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42728" y="4795699"/>
            <a:ext cx="23233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ACCURACY: </a:t>
            </a:r>
            <a:r>
              <a:rPr lang="en-US" sz="3200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43.7%</a:t>
            </a:r>
          </a:p>
        </p:txBody>
      </p:sp>
    </p:spTree>
    <p:extLst>
      <p:ext uri="{BB962C8B-B14F-4D97-AF65-F5344CB8AC3E}">
        <p14:creationId xmlns:p14="http://schemas.microsoft.com/office/powerpoint/2010/main" val="499925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030818"/>
            <a:ext cx="4640747" cy="30409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199" y="2030818"/>
            <a:ext cx="4167227" cy="2833274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CONCLUSIONS FROM FOURTH STEP</a:t>
            </a:r>
            <a:b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</a:br>
            <a:r>
              <a:rPr lang="en-US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(BOT DATA)</a:t>
            </a:r>
            <a:endParaRPr lang="en-US" b="1" u="sng" cap="none" dirty="0">
              <a:ln/>
              <a:solidFill>
                <a:schemeClr val="accent3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67170" y="5042527"/>
            <a:ext cx="18024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ACCURACY: </a:t>
            </a:r>
            <a:r>
              <a:rPr lang="en-US" sz="3200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0%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07409" y="5071729"/>
            <a:ext cx="21150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ACCURACY: </a:t>
            </a:r>
            <a:r>
              <a:rPr lang="en-US" sz="3200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0.6%</a:t>
            </a:r>
          </a:p>
        </p:txBody>
      </p:sp>
    </p:spTree>
    <p:extLst>
      <p:ext uri="{BB962C8B-B14F-4D97-AF65-F5344CB8AC3E}">
        <p14:creationId xmlns:p14="http://schemas.microsoft.com/office/powerpoint/2010/main" val="1851422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noFill/>
          <a:ln w="22225">
            <a:noFill/>
          </a:ln>
        </p:spPr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4300" b="1" u="sng" cap="none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FIFTH STEP</a:t>
            </a:r>
            <a:br>
              <a:rPr lang="en-US" sz="4300" b="1" u="sng" cap="none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</a:br>
            <a:r>
              <a:rPr lang="en-US" sz="43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(CLEVER BOTS)</a:t>
            </a:r>
            <a:endParaRPr lang="en-US" sz="4300" b="1" u="sng" cap="none" dirty="0">
              <a:ln>
                <a:solidFill>
                  <a:srgbClr val="C00000"/>
                </a:solidFill>
              </a:ln>
              <a:solidFill>
                <a:schemeClr val="accent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46626" y="3950986"/>
            <a:ext cx="3456459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>
                <a:solidFill>
                  <a:schemeClr val="accent1"/>
                </a:solidFill>
              </a:rPr>
              <a:t>Recognizing the clever bots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4150" y="2362000"/>
            <a:ext cx="4729650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>
                  <a:solidFill>
                    <a:sysClr val="windowText" lastClr="000000"/>
                  </a:solidFill>
                </a:ln>
              </a:rPr>
              <a:t>TWEETS TO FOLLOWERS RATIO &gt;10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102009" y="3316107"/>
            <a:ext cx="2407775" cy="628573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6886781" y="3316107"/>
            <a:ext cx="2102194" cy="628573"/>
          </a:xfrm>
          <a:prstGeom prst="straightConnector1">
            <a:avLst/>
          </a:prstGeom>
          <a:ln w="2222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10831" y="2362000"/>
            <a:ext cx="4182355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dirty="0">
                <a:ln>
                  <a:solidFill>
                    <a:sysClr val="windowText" lastClr="000000"/>
                  </a:solidFill>
                </a:ln>
              </a:rPr>
              <a:t>TWEETS TO FRIENDS RATIO &gt;10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22630" y="1730036"/>
            <a:ext cx="4946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NO ’BOT’ IN SCREEN NAME, NAME &amp; DESCRIPTION</a:t>
            </a:r>
            <a:endParaRPr lang="en-US" sz="3200" dirty="0">
              <a:ln w="0"/>
              <a:solidFill>
                <a:sysClr val="windowText" lastClr="00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47770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7829" y="287191"/>
            <a:ext cx="10515600" cy="1325563"/>
          </a:xfrm>
          <a:prstGeom prst="rect">
            <a:avLst/>
          </a:prstGeom>
          <a:noFill/>
          <a:ln w="22225">
            <a:noFill/>
          </a:ln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3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ACCURACY CALCULATION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90993" y="2331225"/>
            <a:ext cx="41580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OUR USER DATA SET ACCURACY: </a:t>
            </a:r>
            <a:r>
              <a:rPr lang="en-US" sz="3200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100%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11086" y="2331224"/>
            <a:ext cx="4767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TRAINING USER DATA SET ACCURACY: </a:t>
            </a:r>
            <a:r>
              <a:rPr lang="en-US" sz="3200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98.3%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68964" y="3784339"/>
            <a:ext cx="38426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OUR BOT DATA SET ACCURACY: </a:t>
            </a:r>
            <a:r>
              <a:rPr lang="en-US" sz="3200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90%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453" y="3784339"/>
            <a:ext cx="4347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TRAINING BOT DATA SET ACCURACY: </a:t>
            </a:r>
            <a:r>
              <a:rPr lang="en-US" sz="3200" dirty="0">
                <a:ln w="0"/>
                <a:solidFill>
                  <a:sysClr val="windowText" lastClr="0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65%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74451" y="1723705"/>
            <a:ext cx="4182355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u="sng" dirty="0">
                <a:ln>
                  <a:solidFill>
                    <a:sysClr val="windowText" lastClr="000000"/>
                  </a:solidFill>
                </a:ln>
              </a:rPr>
              <a:t>USER DETECTION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74450" y="3150168"/>
            <a:ext cx="4182355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800" b="1" u="sng" dirty="0">
                <a:ln>
                  <a:solidFill>
                    <a:sysClr val="windowText" lastClr="000000"/>
                  </a:solidFill>
                </a:ln>
              </a:rPr>
              <a:t>BOT DETECTION</a:t>
            </a:r>
          </a:p>
        </p:txBody>
      </p:sp>
    </p:spTree>
    <p:extLst>
      <p:ext uri="{BB962C8B-B14F-4D97-AF65-F5344CB8AC3E}">
        <p14:creationId xmlns:p14="http://schemas.microsoft.com/office/powerpoint/2010/main" val="1101119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286" y="2108994"/>
            <a:ext cx="5257800" cy="20193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393" y="2299196"/>
            <a:ext cx="5105400" cy="1765300"/>
          </a:xfrm>
          <a:prstGeom prst="rect">
            <a:avLst/>
          </a:prstGeom>
        </p:spPr>
      </p:pic>
      <p:sp>
        <p:nvSpPr>
          <p:cNvPr id="7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 w="22225">
            <a:noFill/>
          </a:ln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3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PERFORMANCE ANALYSIS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393" y="4154082"/>
            <a:ext cx="5105400" cy="7339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55" y="4114412"/>
            <a:ext cx="5131902" cy="75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269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 w="22225">
            <a:noFill/>
          </a:ln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3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RECEIVER OPERATING CHARACTERISITCS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638" y="1424875"/>
            <a:ext cx="5162723" cy="346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410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Sentimental Analysis</a:t>
            </a:r>
          </a:p>
          <a:p>
            <a:r>
              <a:rPr lang="en-US" dirty="0"/>
              <a:t>Friends Hierarchy</a:t>
            </a:r>
          </a:p>
          <a:p>
            <a:r>
              <a:rPr lang="en-US" dirty="0"/>
              <a:t>User metadata</a:t>
            </a:r>
          </a:p>
          <a:p>
            <a:r>
              <a:rPr lang="en-US" dirty="0"/>
              <a:t>Behavior Features</a:t>
            </a:r>
          </a:p>
        </p:txBody>
      </p:sp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 w="22225">
            <a:noFill/>
          </a:ln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300" b="1" u="sng" dirty="0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8351078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 noGrp="1"/>
          </p:cNvSpPr>
          <p:nvPr>
            <p:ph type="title"/>
          </p:nvPr>
        </p:nvSpPr>
        <p:spPr>
          <a:xfrm>
            <a:off x="774405" y="2300251"/>
            <a:ext cx="10515600" cy="1325563"/>
          </a:xfrm>
          <a:prstGeom prst="rect">
            <a:avLst/>
          </a:prstGeom>
          <a:noFill/>
          <a:ln w="22225">
            <a:noFill/>
          </a:ln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300" b="1" u="sng">
                <a:ln>
                  <a:solidFill>
                    <a:srgbClr val="C00000"/>
                  </a:solidFill>
                </a:ln>
                <a:solidFill>
                  <a:schemeClr val="accent1"/>
                </a:solidFill>
              </a:rPr>
              <a:t>THANK YOU</a:t>
            </a:r>
            <a:endParaRPr lang="en-US" sz="4300" b="1" u="sng" dirty="0">
              <a:ln>
                <a:solidFill>
                  <a:srgbClr val="C00000"/>
                </a:solidFill>
              </a:ln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980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Retrieval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create any classifier we need good variety of Twitter users and Twitter Bots.</a:t>
            </a:r>
          </a:p>
          <a:p>
            <a:r>
              <a:rPr lang="en-US" dirty="0"/>
              <a:t>There are many websites like botwiki.org which not only has a list of bots but also classifies them based on their tweets.</a:t>
            </a:r>
          </a:p>
          <a:p>
            <a:r>
              <a:rPr lang="en-US" dirty="0"/>
              <a:t>Users have been selected from our friends and know celebrities to have good mix of training data.</a:t>
            </a:r>
          </a:p>
          <a:p>
            <a:r>
              <a:rPr lang="en-US" dirty="0"/>
              <a:t>The Data of these uses is collected using Twitter’s </a:t>
            </a:r>
            <a:r>
              <a:rPr lang="en-US" dirty="0" err="1"/>
              <a:t>RestAPI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1558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Data Preprocessing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Cleaning Data</a:t>
            </a:r>
          </a:p>
          <a:p>
            <a:endParaRPr lang="en-US" dirty="0"/>
          </a:p>
          <a:p>
            <a:r>
              <a:rPr lang="en-US" dirty="0"/>
              <a:t>Data Conversion</a:t>
            </a:r>
          </a:p>
          <a:p>
            <a:endParaRPr lang="en-US" dirty="0"/>
          </a:p>
          <a:p>
            <a:r>
              <a:rPr lang="en-US" dirty="0"/>
              <a:t>Training Data using Algorithm</a:t>
            </a:r>
          </a:p>
        </p:txBody>
      </p:sp>
    </p:spTree>
    <p:extLst>
      <p:ext uri="{BB962C8B-B14F-4D97-AF65-F5344CB8AC3E}">
        <p14:creationId xmlns:p14="http://schemas.microsoft.com/office/powerpoint/2010/main" val="1403835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Cleaning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the tweets has been collected it needs to be cleaned because tweets contain a lot of non textual data which cannot be used for training of the Algorithms.</a:t>
            </a:r>
          </a:p>
          <a:p>
            <a:r>
              <a:rPr lang="en-US" dirty="0"/>
              <a:t>We used </a:t>
            </a:r>
            <a:r>
              <a:rPr lang="en-US" dirty="0" err="1"/>
              <a:t>nltk</a:t>
            </a:r>
            <a:r>
              <a:rPr lang="en-US" dirty="0"/>
              <a:t> and regex packages to remove stop words , emoticons and hashtags .</a:t>
            </a:r>
          </a:p>
          <a:p>
            <a:r>
              <a:rPr lang="en-US" dirty="0"/>
              <a:t>To create a fine sparse matrix we have to stemmed the words.</a:t>
            </a:r>
          </a:p>
        </p:txBody>
      </p:sp>
    </p:spTree>
    <p:extLst>
      <p:ext uri="{BB962C8B-B14F-4D97-AF65-F5344CB8AC3E}">
        <p14:creationId xmlns:p14="http://schemas.microsoft.com/office/powerpoint/2010/main" val="2010339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Conversion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data has been cleaned we need to create a sparse matrix that contains the word frequency and distribution among the documents.</a:t>
            </a:r>
          </a:p>
          <a:p>
            <a:r>
              <a:rPr lang="en-US" dirty="0"/>
              <a:t>This is called a </a:t>
            </a:r>
            <a:r>
              <a:rPr lang="en-US" dirty="0" err="1"/>
              <a:t>tf-idf</a:t>
            </a:r>
            <a:r>
              <a:rPr lang="en-US" dirty="0"/>
              <a:t> matrix which is created using </a:t>
            </a:r>
            <a:r>
              <a:rPr lang="en-US" dirty="0" err="1"/>
              <a:t>CountVectorizer</a:t>
            </a:r>
            <a:r>
              <a:rPr lang="en-US" dirty="0"/>
              <a:t> functions of the </a:t>
            </a:r>
            <a:r>
              <a:rPr lang="en-US" dirty="0" err="1"/>
              <a:t>nltk</a:t>
            </a:r>
            <a:r>
              <a:rPr lang="en-US" dirty="0"/>
              <a:t> toolkit.</a:t>
            </a:r>
          </a:p>
        </p:txBody>
      </p:sp>
    </p:spTree>
    <p:extLst>
      <p:ext uri="{BB962C8B-B14F-4D97-AF65-F5344CB8AC3E}">
        <p14:creationId xmlns:p14="http://schemas.microsoft.com/office/powerpoint/2010/main" val="1416985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Algorithms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Multinomial Naïve Bayes</a:t>
            </a:r>
          </a:p>
          <a:p>
            <a:endParaRPr lang="en-US" dirty="0"/>
          </a:p>
          <a:p>
            <a:r>
              <a:rPr lang="en-US" dirty="0"/>
              <a:t>Bernoulli Naïve Bayes</a:t>
            </a:r>
          </a:p>
          <a:p>
            <a:endParaRPr lang="en-US" dirty="0"/>
          </a:p>
          <a:p>
            <a:r>
              <a:rPr lang="en-US" dirty="0"/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1838739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Training and Cross Validation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choosing the appropriate algorithms we went on to train and run a 10-Fold cross validation and took average of the results for the following constrains: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256118"/>
              </p:ext>
            </p:extLst>
          </p:nvPr>
        </p:nvGraphicFramePr>
        <p:xfrm>
          <a:off x="3008671" y="3156156"/>
          <a:ext cx="6115664" cy="31557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93893">
                  <a:extLst>
                    <a:ext uri="{9D8B030D-6E8A-4147-A177-3AD203B41FA5}">
                      <a16:colId xmlns:a16="http://schemas.microsoft.com/office/drawing/2014/main" val="644284062"/>
                    </a:ext>
                  </a:extLst>
                </a:gridCol>
                <a:gridCol w="1617076">
                  <a:extLst>
                    <a:ext uri="{9D8B030D-6E8A-4147-A177-3AD203B41FA5}">
                      <a16:colId xmlns:a16="http://schemas.microsoft.com/office/drawing/2014/main" val="3518893998"/>
                    </a:ext>
                  </a:extLst>
                </a:gridCol>
                <a:gridCol w="1509594">
                  <a:extLst>
                    <a:ext uri="{9D8B030D-6E8A-4147-A177-3AD203B41FA5}">
                      <a16:colId xmlns:a16="http://schemas.microsoft.com/office/drawing/2014/main" val="2727941661"/>
                    </a:ext>
                  </a:extLst>
                </a:gridCol>
                <a:gridCol w="1495101">
                  <a:extLst>
                    <a:ext uri="{9D8B030D-6E8A-4147-A177-3AD203B41FA5}">
                      <a16:colId xmlns:a16="http://schemas.microsoft.com/office/drawing/2014/main" val="3099643880"/>
                    </a:ext>
                  </a:extLst>
                </a:gridCol>
              </a:tblGrid>
              <a:tr h="54600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MultinoialNB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BernoulliNB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LogisticReg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9906486"/>
                  </a:ext>
                </a:extLst>
              </a:tr>
              <a:tr h="42572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accuracy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0.7305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0.7227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0.7357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43721529"/>
                  </a:ext>
                </a:extLst>
              </a:tr>
              <a:tr h="54600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precision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0.7929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0.8159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0.7855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1096926"/>
                  </a:ext>
                </a:extLst>
              </a:tr>
              <a:tr h="54600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recall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0.7396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0.6879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0.7621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6582250"/>
                  </a:ext>
                </a:extLst>
              </a:tr>
              <a:tr h="54600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f1 score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0.7634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0.7436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0.7724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006057"/>
                  </a:ext>
                </a:extLst>
              </a:tr>
              <a:tr h="54600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roc_auc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0.8121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0.8146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0.8108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76174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1541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in theory using tweets to identify bots sounded good but after implementation the results were not up to the mark.</a:t>
            </a:r>
          </a:p>
          <a:p>
            <a:r>
              <a:rPr lang="en-US" dirty="0"/>
              <a:t>This is because bot’s have evolved during the recent times with the advancement in Artificial Intelligence the bots have become very good in concealing themselves.</a:t>
            </a:r>
          </a:p>
          <a:p>
            <a:r>
              <a:rPr lang="en-US" dirty="0"/>
              <a:t>Today there bots in twitter that can create new poems, be interactive with it’s followers and also wish them on their birthdays.</a:t>
            </a:r>
          </a:p>
        </p:txBody>
      </p:sp>
    </p:spTree>
    <p:extLst>
      <p:ext uri="{BB962C8B-B14F-4D97-AF65-F5344CB8AC3E}">
        <p14:creationId xmlns:p14="http://schemas.microsoft.com/office/powerpoint/2010/main" val="2175347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570</TotalTime>
  <Words>775</Words>
  <Application>Microsoft Office PowerPoint</Application>
  <PresentationFormat>Widescreen</PresentationFormat>
  <Paragraphs>141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Times New Roman</vt:lpstr>
      <vt:lpstr>Office Theme</vt:lpstr>
      <vt:lpstr>Twitter Bot Detection</vt:lpstr>
      <vt:lpstr>Motivation</vt:lpstr>
      <vt:lpstr>Data Retrieval</vt:lpstr>
      <vt:lpstr>Data Preprocessing </vt:lpstr>
      <vt:lpstr>Cleaning Data</vt:lpstr>
      <vt:lpstr>Data Conversion</vt:lpstr>
      <vt:lpstr>Algorithms Used</vt:lpstr>
      <vt:lpstr>Training and Cross Validation</vt:lpstr>
      <vt:lpstr>Remarks</vt:lpstr>
      <vt:lpstr>PowerPoint Presentation</vt:lpstr>
      <vt:lpstr>FIRST STEP</vt:lpstr>
      <vt:lpstr>CONCLUSIONS FROM FIRST STEP (USER DATA)</vt:lpstr>
      <vt:lpstr>PowerPoint Presentation</vt:lpstr>
      <vt:lpstr>SECOND STEP</vt:lpstr>
      <vt:lpstr>THIRD STEP</vt:lpstr>
      <vt:lpstr>PowerPoint Presentation</vt:lpstr>
      <vt:lpstr>CONCLUSIONS FROM THIRD STEP (PERSONAL BOT DATA)</vt:lpstr>
      <vt:lpstr>CONCLUSIONS FROM THIRD STEP (TRAINING USER DATA)</vt:lpstr>
      <vt:lpstr>CONCLUSIONS FROM THIRD STEP (TRAINING BOT DATA)</vt:lpstr>
      <vt:lpstr>FOURTH STEP</vt:lpstr>
      <vt:lpstr>CONCLUSIONS FROM FOURTH STEP (USER DATA)</vt:lpstr>
      <vt:lpstr>CONCLUSIONS FROM FOURTH STEP (BOT DATA)</vt:lpstr>
      <vt:lpstr>FIFTH STEP (CLEVER BOTS)</vt:lpstr>
      <vt:lpstr>PowerPoint Presentation</vt:lpstr>
      <vt:lpstr>PERFORMANCE ANALYSIS</vt:lpstr>
      <vt:lpstr>RECEIVER OPERATING CHARACTERISITCS</vt:lpstr>
      <vt:lpstr>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Names and stuff</dc:title>
  <dc:creator>Datta Sainath Dwarampudi</dc:creator>
  <cp:lastModifiedBy>User</cp:lastModifiedBy>
  <cp:revision>38</cp:revision>
  <dcterms:created xsi:type="dcterms:W3CDTF">2017-04-30T01:37:52Z</dcterms:created>
  <dcterms:modified xsi:type="dcterms:W3CDTF">2017-05-08T07:36:41Z</dcterms:modified>
</cp:coreProperties>
</file>

<file path=docProps/thumbnail.jpeg>
</file>